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5" r:id="rId10"/>
    <p:sldId id="268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30" d="100"/>
          <a:sy n="130" d="100"/>
        </p:scale>
        <p:origin x="67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0" y="3959961"/>
            <a:ext cx="2700471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3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6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785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21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2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CDEE1-43FA-47A0-BF67-3CD946318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FC575-0170-4F94-98B2-18938BF28D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5AB2A-104A-4D52-995C-3FE0A541B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8B631-0029-4615-B829-A727B6C76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18B0C-1EC2-4AA8-9C7B-FC75BD6FD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992045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45" y="687396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45" y="162111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37300-1750-4CF3-B3AB-BB773EBF6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8" y="2241308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44090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4958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B181D-3CF8-4FA4-BAE1-1884A1019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9" y="4412302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1D952-59A0-478E-8236-C805C02853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3ED95-B3E3-4C2A-AFEB-2707F78DE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04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Trendovi na području izolacijskih ulja za energetske transformatore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1053968"/>
          </a:xfrm>
        </p:spPr>
        <p:txBody>
          <a:bodyPr/>
          <a:lstStyle/>
          <a:p>
            <a:r>
              <a:rPr lang="hr-HR" dirty="0"/>
              <a:t>Ivanka Radić, Mladen Marković, Branimir </a:t>
            </a:r>
            <a:r>
              <a:rPr lang="hr-HR" dirty="0" err="1"/>
              <a:t>Ćućić</a:t>
            </a:r>
            <a:endParaRPr lang="hr-HR" dirty="0"/>
          </a:p>
          <a:p>
            <a:r>
              <a:rPr lang="hr-HR" dirty="0"/>
              <a:t>Končar D&amp;ST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7E12-1270-4256-B0B9-88F0B65E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trafo punjen biorazgradivim min. uljem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D400EB-A7B6-4A41-AFA4-F74D7F45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7" y="1556102"/>
            <a:ext cx="4619318" cy="402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8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C252-1F77-48A1-BE97-3D424C66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A7E7CB-8E09-431A-BB9B-83F8B0AAA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66484"/>
              </p:ext>
            </p:extLst>
          </p:nvPr>
        </p:nvGraphicFramePr>
        <p:xfrm>
          <a:off x="693174" y="1555955"/>
          <a:ext cx="7706032" cy="4859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683">
                  <a:extLst>
                    <a:ext uri="{9D8B030D-6E8A-4147-A177-3AD203B41FA5}">
                      <a16:colId xmlns:a16="http://schemas.microsoft.com/office/drawing/2014/main" val="2666032673"/>
                    </a:ext>
                  </a:extLst>
                </a:gridCol>
                <a:gridCol w="961041">
                  <a:extLst>
                    <a:ext uri="{9D8B030D-6E8A-4147-A177-3AD203B41FA5}">
                      <a16:colId xmlns:a16="http://schemas.microsoft.com/office/drawing/2014/main" val="124190996"/>
                    </a:ext>
                  </a:extLst>
                </a:gridCol>
                <a:gridCol w="2742339">
                  <a:extLst>
                    <a:ext uri="{9D8B030D-6E8A-4147-A177-3AD203B41FA5}">
                      <a16:colId xmlns:a16="http://schemas.microsoft.com/office/drawing/2014/main" val="3878853631"/>
                    </a:ext>
                  </a:extLst>
                </a:gridCol>
                <a:gridCol w="2448969">
                  <a:extLst>
                    <a:ext uri="{9D8B030D-6E8A-4147-A177-3AD203B41FA5}">
                      <a16:colId xmlns:a16="http://schemas.microsoft.com/office/drawing/2014/main" val="3302891113"/>
                    </a:ext>
                  </a:extLst>
                </a:gridCol>
              </a:tblGrid>
              <a:tr h="194384"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Norma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Prednosti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Nedostatci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821287"/>
                  </a:ext>
                </a:extLst>
              </a:tr>
              <a:tr h="1166302"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Mineralne (tradicionalne)  izolacijske tekućine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IEC 60296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Visoka oksidacijska stabilnost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Niska viskoznost i točka stiništa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Dugogodišnje iskustvo u primjeni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Cjenovno povoljni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Nisu ekološki prihvatljive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Niska toleranca vlage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326721"/>
                  </a:ext>
                </a:extLst>
              </a:tr>
              <a:tr h="777535"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Mineralne biorazgradive izolacijske tekućine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IEC 60296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Visoka oksidacijska stabilnost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Niska viskoznost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Ekološki prihvatljivi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Novi proizvodi na tržištu, nedostaju reference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Nedovoljno istraženi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Viša cijena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8762560"/>
                  </a:ext>
                </a:extLst>
              </a:tr>
              <a:tr h="971919"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Mineralna reciklirana ulja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IEC60296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Visoka oksidacijska stabilnost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Niska viskoznost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Nisu ekološki prihvatljive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Cjenovno na razini novih ulja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Nedostatak pogonskih iskustava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849387"/>
                  </a:ext>
                </a:extLst>
              </a:tr>
              <a:tr h="777535"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Sintetski esteri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IEC 61099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Visoka oksidacijska stabilnost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Visoka toleranca vlage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Ekološki prihvatljive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Visoka točka plamišta i gorišta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Viša viskoznost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Viša cijena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8793702"/>
                  </a:ext>
                </a:extLst>
              </a:tr>
              <a:tr h="971919"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Prirodni esteri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IEC 62770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effectLst/>
                        </a:rPr>
                        <a:t>Visoka toleranca vlage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Ekološki prihvatljive</a:t>
                      </a:r>
                      <a:endParaRPr lang="hr-HR" sz="1400">
                        <a:effectLst/>
                      </a:endParaRPr>
                    </a:p>
                    <a:p>
                      <a:pPr algn="ctr"/>
                      <a:r>
                        <a:rPr lang="hr-HR" sz="1200">
                          <a:effectLst/>
                        </a:rPr>
                        <a:t>Visoka točka plamišta i gorišta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effectLst/>
                        </a:rPr>
                        <a:t>Viša viskoznost</a:t>
                      </a:r>
                      <a:endParaRPr lang="hr-HR" sz="1400" dirty="0">
                        <a:effectLst/>
                      </a:endParaRPr>
                    </a:p>
                    <a:p>
                      <a:pPr algn="ctr"/>
                      <a:r>
                        <a:rPr lang="hr-HR" sz="1200" dirty="0">
                          <a:effectLst/>
                        </a:rPr>
                        <a:t>Loša oksidacijska stabilnost</a:t>
                      </a:r>
                      <a:endParaRPr lang="hr-HR" sz="1400" dirty="0">
                        <a:effectLst/>
                      </a:endParaRPr>
                    </a:p>
                    <a:p>
                      <a:pPr algn="ctr"/>
                      <a:r>
                        <a:rPr lang="hr-HR" sz="1200" dirty="0">
                          <a:effectLst/>
                        </a:rPr>
                        <a:t>Visoka točka </a:t>
                      </a:r>
                      <a:r>
                        <a:rPr lang="hr-HR" sz="1200" dirty="0" err="1">
                          <a:effectLst/>
                        </a:rPr>
                        <a:t>stiništa</a:t>
                      </a:r>
                      <a:endParaRPr lang="hr-HR" sz="1400" dirty="0">
                        <a:effectLst/>
                      </a:endParaRPr>
                    </a:p>
                    <a:p>
                      <a:pPr algn="ctr"/>
                      <a:r>
                        <a:rPr lang="hr-HR" sz="1200" dirty="0">
                          <a:effectLst/>
                        </a:rPr>
                        <a:t>Viša cijena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83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16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B60E-DFF1-4230-8D66-3F16706C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BBC2-AA98-487A-B334-FF5449E2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Izolacijska tekućina odabire se ovisno o </a:t>
            </a:r>
          </a:p>
          <a:p>
            <a:pPr lvl="1"/>
            <a:r>
              <a:rPr lang="hr-HR" dirty="0"/>
              <a:t>primjeni </a:t>
            </a:r>
          </a:p>
          <a:p>
            <a:pPr lvl="1"/>
            <a:r>
              <a:rPr lang="hr-HR" dirty="0"/>
              <a:t>radnim uvjetima</a:t>
            </a:r>
          </a:p>
          <a:p>
            <a:pPr lvl="1"/>
            <a:r>
              <a:rPr lang="hr-HR" dirty="0"/>
              <a:t>tehničkim specifikacijama</a:t>
            </a:r>
          </a:p>
          <a:p>
            <a:r>
              <a:rPr lang="hr-HR" dirty="0"/>
              <a:t>Svaka vrsta izolacijske tekućine ima prednosti i nedostatke</a:t>
            </a:r>
          </a:p>
          <a:p>
            <a:r>
              <a:rPr lang="hr-HR" dirty="0"/>
              <a:t>Nove izolacijske tekućine </a:t>
            </a:r>
          </a:p>
          <a:p>
            <a:pPr lvl="1"/>
            <a:r>
              <a:rPr lang="hr-HR" dirty="0"/>
              <a:t>moraju odgovarati postojećim normama</a:t>
            </a:r>
          </a:p>
          <a:p>
            <a:pPr lvl="1"/>
            <a:r>
              <a:rPr lang="hr-HR" dirty="0"/>
              <a:t>biti kompatibilne s materijalima u transformatoru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56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021B30-A3DC-4C7D-87CC-B2BD7969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278ED0-D5F4-4041-ACC2-86B4C8FCF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  <a:p>
            <a:r>
              <a:rPr lang="hr-HR" dirty="0"/>
              <a:t>Svojstva izolacijskih tekućina</a:t>
            </a:r>
          </a:p>
          <a:p>
            <a:r>
              <a:rPr lang="hr-HR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43760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7720-4880-47B7-B721-E36E4930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C9C05-7AF6-4508-9415-6AE3AF717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Biorazgradive mineralne tekućine (biootpad, GTL BD)</a:t>
            </a:r>
          </a:p>
          <a:p>
            <a:pPr lvl="1"/>
            <a:r>
              <a:rPr lang="hr-HR" dirty="0"/>
              <a:t>dobre karakteristike na niskim temperaturama</a:t>
            </a:r>
          </a:p>
          <a:p>
            <a:pPr lvl="1"/>
            <a:r>
              <a:rPr lang="hr-HR" dirty="0"/>
              <a:t>nisu konkurencija esterima po pitanju nezapaljivosti</a:t>
            </a:r>
          </a:p>
          <a:p>
            <a:r>
              <a:rPr lang="hr-HR" dirty="0"/>
              <a:t>Regenerirana mineralna ulja</a:t>
            </a:r>
          </a:p>
          <a:p>
            <a:pPr lvl="1"/>
            <a:r>
              <a:rPr lang="hr-HR" dirty="0"/>
              <a:t>svojstvima odgovaraju novim uljima</a:t>
            </a:r>
          </a:p>
          <a:p>
            <a:pPr lvl="1"/>
            <a:r>
              <a:rPr lang="hr-HR" dirty="0"/>
              <a:t>nedovoljno podataka o aktualnom korištenju</a:t>
            </a:r>
          </a:p>
          <a:p>
            <a:r>
              <a:rPr lang="hr-HR" dirty="0"/>
              <a:t>Esteri</a:t>
            </a:r>
          </a:p>
          <a:p>
            <a:pPr lvl="1"/>
            <a:r>
              <a:rPr lang="hr-HR" dirty="0"/>
              <a:t>visoko </a:t>
            </a:r>
            <a:r>
              <a:rPr lang="hr-HR" dirty="0" err="1"/>
              <a:t>plamište</a:t>
            </a:r>
            <a:r>
              <a:rPr lang="hr-HR" dirty="0"/>
              <a:t> i gorište, biorazgradivi</a:t>
            </a:r>
          </a:p>
          <a:p>
            <a:pPr lvl="1"/>
            <a:r>
              <a:rPr lang="hr-HR" dirty="0"/>
              <a:t>visoka cijena, manje viskozna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238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910C-7E8F-4CE5-A2D0-50113ED6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Gustoća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9ECA-E924-4BAC-9E05-5076BB0DE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F145E-828A-4666-B445-1008ECF6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00" y="1838582"/>
            <a:ext cx="5400000" cy="39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E4D2-A163-47BF-8DA9-E7A27BC8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Toplinski kapacitet i termička vodljivost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EBD37C-6056-489C-86C7-A01E2078A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CE473-2DDF-4825-9C46-3EFF38FF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86" y="1458784"/>
            <a:ext cx="7166428" cy="43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49B0-039A-473A-B349-97A10472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Kinematička</a:t>
            </a:r>
            <a:r>
              <a:rPr lang="hr-HR" dirty="0"/>
              <a:t> viskoznost na 40°C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30F7BA-3A0C-4E82-812E-1C159DD94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428" y="1842103"/>
            <a:ext cx="4581144" cy="34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1E4A-B942-4FEE-BD75-1239AF9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Ovisnost viskoznosti o temperaturi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95A916-1082-4795-9491-A4F8D2B62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0" y="1759822"/>
            <a:ext cx="7645808" cy="38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98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D44D-283B-47C7-8464-D71F8A9B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Stinište</a:t>
            </a:r>
            <a:r>
              <a:rPr lang="hr-HR" dirty="0"/>
              <a:t>, </a:t>
            </a:r>
            <a:r>
              <a:rPr lang="hr-HR" dirty="0" err="1"/>
              <a:t>plamište</a:t>
            </a:r>
            <a:r>
              <a:rPr lang="hr-HR" dirty="0"/>
              <a:t>, gorenje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16EF-7A4D-4CF5-BC36-FE657F68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AE0A9-662A-4307-A6A8-2D920743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59" y="1375876"/>
            <a:ext cx="7041881" cy="46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13E0-D34D-49B1-9FCF-4B3B8B2C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Biorazgradivost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A870F-B900-4C78-B06A-61AB1EBB8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68E565-A0D8-476E-ADF2-B350D495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59" y="1513195"/>
            <a:ext cx="68494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489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 4_3 ppt (1)</Template>
  <TotalTime>530</TotalTime>
  <Words>257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Thème Office</vt:lpstr>
      <vt:lpstr>Trendovi na području izolacijskih ulja za energetske transformatore</vt:lpstr>
      <vt:lpstr>Sadržaj</vt:lpstr>
      <vt:lpstr>Uvod</vt:lpstr>
      <vt:lpstr>Gustoća</vt:lpstr>
      <vt:lpstr>Toplinski kapacitet i termička vodljivost</vt:lpstr>
      <vt:lpstr>Kinematička viskoznost na 40°C</vt:lpstr>
      <vt:lpstr>Ovisnost viskoznosti o temperaturi</vt:lpstr>
      <vt:lpstr>Stinište, plamište, gorenje</vt:lpstr>
      <vt:lpstr>Biorazgradivost</vt:lpstr>
      <vt:lpstr>Prvi trafo punjen biorazgradivim min. uljem</vt:lpstr>
      <vt:lpstr>Usporedba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Markovic Mladen</cp:lastModifiedBy>
  <cp:revision>30</cp:revision>
  <dcterms:created xsi:type="dcterms:W3CDTF">2018-08-21T10:05:07Z</dcterms:created>
  <dcterms:modified xsi:type="dcterms:W3CDTF">2021-09-24T10:15:01Z</dcterms:modified>
</cp:coreProperties>
</file>